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1"/>
  </p:notesMasterIdLst>
  <p:handoutMasterIdLst>
    <p:handoutMasterId r:id="rId102"/>
  </p:handoutMasterIdLst>
  <p:sldIdLst>
    <p:sldId id="959" r:id="rId9"/>
    <p:sldId id="960"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40" r:id="rId32"/>
    <p:sldId id="937" r:id="rId33"/>
    <p:sldId id="938" r:id="rId34"/>
    <p:sldId id="934" r:id="rId35"/>
    <p:sldId id="939" r:id="rId36"/>
    <p:sldId id="942" r:id="rId37"/>
    <p:sldId id="940" r:id="rId38"/>
    <p:sldId id="954" r:id="rId39"/>
    <p:sldId id="943" r:id="rId40"/>
    <p:sldId id="944" r:id="rId41"/>
    <p:sldId id="945" r:id="rId42"/>
    <p:sldId id="946" r:id="rId43"/>
    <p:sldId id="947" r:id="rId44"/>
    <p:sldId id="948" r:id="rId45"/>
    <p:sldId id="859" r:id="rId46"/>
    <p:sldId id="860" r:id="rId47"/>
    <p:sldId id="955" r:id="rId48"/>
    <p:sldId id="897" r:id="rId49"/>
    <p:sldId id="898" r:id="rId50"/>
    <p:sldId id="894" r:id="rId51"/>
    <p:sldId id="895" r:id="rId52"/>
    <p:sldId id="899" r:id="rId53"/>
    <p:sldId id="421" r:id="rId54"/>
    <p:sldId id="339" r:id="rId55"/>
    <p:sldId id="900" r:id="rId56"/>
    <p:sldId id="343" r:id="rId57"/>
    <p:sldId id="344" r:id="rId58"/>
    <p:sldId id="345" r:id="rId59"/>
    <p:sldId id="347" r:id="rId60"/>
    <p:sldId id="348" r:id="rId61"/>
    <p:sldId id="346" r:id="rId62"/>
    <p:sldId id="901" r:id="rId63"/>
    <p:sldId id="902"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6" r:id="rId80"/>
    <p:sldId id="917" r:id="rId81"/>
    <p:sldId id="918" r:id="rId82"/>
    <p:sldId id="365" r:id="rId83"/>
    <p:sldId id="919" r:id="rId84"/>
    <p:sldId id="920" r:id="rId85"/>
    <p:sldId id="349" r:id="rId86"/>
    <p:sldId id="921" r:id="rId87"/>
    <p:sldId id="922" r:id="rId88"/>
    <p:sldId id="923" r:id="rId89"/>
    <p:sldId id="924" r:id="rId90"/>
    <p:sldId id="927" r:id="rId91"/>
    <p:sldId id="925" r:id="rId92"/>
    <p:sldId id="926" r:id="rId93"/>
    <p:sldId id="928" r:id="rId94"/>
    <p:sldId id="929" r:id="rId95"/>
    <p:sldId id="930" r:id="rId96"/>
    <p:sldId id="957" r:id="rId97"/>
    <p:sldId id="956" r:id="rId98"/>
    <p:sldId id="950" r:id="rId99"/>
    <p:sldId id="95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793"/>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4057626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52</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53</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80</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join.slack.com/t/dff-columbia/shared_invite/zt-1cjbu68ty-RvaI7vLghvo0SFRFP4qbMg" TargetMode="External"/><Relationship Id="rId2" Type="http://schemas.openxmlformats.org/officeDocument/2006/relationships/hyperlink" Target="https://edstem.org/us/courses/27172/discussion/"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Intro-to-DB-S2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003, V03, Fall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38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16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003, V03, Fall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
        <p:nvSpPr>
          <p:cNvPr id="8" name="Rectangle: Rounded Corners 2">
            <a:extLst>
              <a:ext uri="{FF2B5EF4-FFF2-40B4-BE49-F238E27FC236}">
                <a16:creationId xmlns:a16="http://schemas.microsoft.com/office/drawing/2014/main" id="{11D16BA4-A7FD-7174-8D2C-03288680E50E}"/>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300769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72FC8-5A33-8EE1-C3EE-6F7797E6076B}"/>
              </a:ext>
            </a:extLst>
          </p:cNvPr>
          <p:cNvPicPr>
            <a:picLocks noChangeAspect="1"/>
          </p:cNvPicPr>
          <p:nvPr/>
        </p:nvPicPr>
        <p:blipFill>
          <a:blip r:embed="rId2"/>
          <a:stretch>
            <a:fillRect/>
          </a:stretch>
        </p:blipFill>
        <p:spPr>
          <a:xfrm>
            <a:off x="3350441" y="572163"/>
            <a:ext cx="5564959" cy="3007974"/>
          </a:xfrm>
          <a:prstGeom prst="rect">
            <a:avLst/>
          </a:prstGeom>
        </p:spPr>
      </p:pic>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sp>
        <p:nvSpPr>
          <p:cNvPr id="6" name="Title 5">
            <a:extLst>
              <a:ext uri="{FF2B5EF4-FFF2-40B4-BE49-F238E27FC236}">
                <a16:creationId xmlns:a16="http://schemas.microsoft.com/office/drawing/2014/main" id="{D35C82AB-CF15-4B86-A564-5E0C050E8BBD}"/>
              </a:ext>
            </a:extLst>
          </p:cNvPr>
          <p:cNvSpPr>
            <a:spLocks noGrp="1"/>
          </p:cNvSpPr>
          <p:nvPr>
            <p:ph type="title"/>
          </p:nvPr>
        </p:nvSpPr>
        <p:spPr/>
        <p:txBody>
          <a:bodyPr/>
          <a:lstStyle/>
          <a:p>
            <a:r>
              <a:rPr lang="en-US" dirty="0"/>
              <a:t>Demo and Code</a:t>
            </a:r>
          </a:p>
        </p:txBody>
      </p:sp>
      <p:sp>
        <p:nvSpPr>
          <p:cNvPr id="5" name="TextBox 4">
            <a:extLst>
              <a:ext uri="{FF2B5EF4-FFF2-40B4-BE49-F238E27FC236}">
                <a16:creationId xmlns:a16="http://schemas.microsoft.com/office/drawing/2014/main" id="{A2008A03-32EF-2FD8-6A37-4394CA98466F}"/>
              </a:ext>
            </a:extLst>
          </p:cNvPr>
          <p:cNvSpPr txBox="1"/>
          <p:nvPr/>
        </p:nvSpPr>
        <p:spPr>
          <a:xfrm>
            <a:off x="3199485" y="3901082"/>
            <a:ext cx="4076116" cy="584775"/>
          </a:xfrm>
          <a:prstGeom prst="rect">
            <a:avLst/>
          </a:prstGeom>
          <a:noFill/>
        </p:spPr>
        <p:txBody>
          <a:bodyPr wrap="none" rtlCol="0">
            <a:spAutoFit/>
          </a:bodyPr>
          <a:lstStyle/>
          <a:p>
            <a:r>
              <a:rPr lang="en-US" sz="1600" dirty="0"/>
              <a:t>~/Dropbox/00NewProjects/W4111_IMDB</a:t>
            </a:r>
          </a:p>
          <a:p>
            <a:r>
              <a:rPr lang="en-US" sz="1600" dirty="0"/>
              <a:t>~/Dropbox/00NewProjects/W4111_Project_UI</a:t>
            </a:r>
          </a:p>
        </p:txBody>
      </p:sp>
    </p:spTree>
    <p:extLst>
      <p:ext uri="{BB962C8B-B14F-4D97-AF65-F5344CB8AC3E}">
        <p14:creationId xmlns:p14="http://schemas.microsoft.com/office/powerpoint/2010/main" val="1822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214E4-E555-43AE-9A46-DF0EF712BAD9}"/>
              </a:ext>
            </a:extLst>
          </p:cNvPr>
          <p:cNvSpPr>
            <a:spLocks noGrp="1"/>
          </p:cNvSpPr>
          <p:nvPr>
            <p:ph idx="1"/>
          </p:nvPr>
        </p:nvSpPr>
        <p:spPr/>
        <p:txBody>
          <a:bodyPr/>
          <a:lstStyle/>
          <a:p>
            <a:r>
              <a:rPr lang="en-US" dirty="0"/>
              <a:t>You will incrementally build a simple version of this or a similar application.</a:t>
            </a:r>
          </a:p>
          <a:p>
            <a:r>
              <a:rPr lang="en-US" dirty="0"/>
              <a:t>The technology you will use:</a:t>
            </a:r>
          </a:p>
          <a:p>
            <a:pPr lvl="1"/>
            <a:r>
              <a:rPr lang="en-US" dirty="0"/>
              <a:t>Python</a:t>
            </a:r>
          </a:p>
          <a:p>
            <a:pPr lvl="1"/>
            <a:r>
              <a:rPr lang="en-US" dirty="0"/>
              <a:t>Flask</a:t>
            </a:r>
          </a:p>
          <a:p>
            <a:pPr lvl="1"/>
            <a:r>
              <a:rPr lang="en-US" dirty="0"/>
              <a:t>MySQL</a:t>
            </a:r>
          </a:p>
          <a:p>
            <a:pPr lvl="1"/>
            <a:r>
              <a:rPr lang="en-US" dirty="0"/>
              <a:t>MongoDB</a:t>
            </a:r>
          </a:p>
          <a:p>
            <a:pPr lvl="1"/>
            <a:r>
              <a:rPr lang="en-US" dirty="0"/>
              <a:t>Neo4j</a:t>
            </a:r>
          </a:p>
          <a:p>
            <a:pPr lvl="1"/>
            <a:r>
              <a:rPr lang="en-US" dirty="0"/>
              <a:t>REST</a:t>
            </a:r>
          </a:p>
          <a:p>
            <a:r>
              <a:rPr lang="en-US" dirty="0"/>
              <a:t>You will not have to build a UI.</a:t>
            </a:r>
          </a:p>
          <a:p>
            <a:r>
              <a:rPr lang="en-US" dirty="0"/>
              <a:t>You will do a common core of other tasks with the non-programming track.</a:t>
            </a:r>
          </a:p>
        </p:txBody>
      </p:sp>
      <p:sp>
        <p:nvSpPr>
          <p:cNvPr id="3" name="Title 2">
            <a:extLst>
              <a:ext uri="{FF2B5EF4-FFF2-40B4-BE49-F238E27FC236}">
                <a16:creationId xmlns:a16="http://schemas.microsoft.com/office/drawing/2014/main" id="{E0EB6E9A-B156-4F3F-BFD8-491638230DDF}"/>
              </a:ext>
            </a:extLst>
          </p:cNvPr>
          <p:cNvSpPr>
            <a:spLocks noGrp="1"/>
          </p:cNvSpPr>
          <p:nvPr>
            <p:ph type="title"/>
          </p:nvPr>
        </p:nvSpPr>
        <p:spPr/>
        <p:txBody>
          <a:bodyPr/>
          <a:lstStyle/>
          <a:p>
            <a:r>
              <a:rPr lang="en-US" dirty="0"/>
              <a:t>Programming Track HW Overview</a:t>
            </a:r>
          </a:p>
        </p:txBody>
      </p:sp>
    </p:spTree>
    <p:extLst>
      <p:ext uri="{BB962C8B-B14F-4D97-AF65-F5344CB8AC3E}">
        <p14:creationId xmlns:p14="http://schemas.microsoft.com/office/powerpoint/2010/main" val="421855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sz="1800" dirty="0"/>
              <a:t>There are some interesting web sites and projects that analyze </a:t>
            </a:r>
            <a:r>
              <a:rPr lang="en-US" sz="1800" dirty="0" err="1"/>
              <a:t>GoT</a:t>
            </a:r>
            <a:r>
              <a:rPr lang="en-US" sz="1800" dirty="0"/>
              <a:t>.</a:t>
            </a:r>
            <a:br>
              <a:rPr lang="en-US" sz="1800" dirty="0"/>
            </a:br>
            <a:r>
              <a:rPr lang="en-US" sz="1800" dirty="0"/>
              <a:t>I used </a:t>
            </a:r>
            <a:r>
              <a:rPr lang="en-US" sz="1800" dirty="0">
                <a:hlinkClick r:id="rId2"/>
              </a:rPr>
              <a:t>https://jeffreylancaster.github.io/game-of-thrones/</a:t>
            </a:r>
            <a:endParaRPr lang="en-US" sz="1800" dirty="0"/>
          </a:p>
          <a:p>
            <a:pPr>
              <a:spcBef>
                <a:spcPts val="0"/>
              </a:spcBef>
              <a:spcAft>
                <a:spcPts val="200"/>
              </a:spcAft>
            </a:pPr>
            <a:r>
              <a:rPr lang="en-US" sz="1800" dirty="0"/>
              <a:t>I had to download, process and cleanup, and load into a DB.</a:t>
            </a:r>
          </a:p>
          <a:p>
            <a:pPr>
              <a:spcBef>
                <a:spcPts val="0"/>
              </a:spcBef>
              <a:spcAft>
                <a:spcPts val="200"/>
              </a:spcAft>
            </a:pPr>
            <a:r>
              <a:rPr lang="en-US" sz="1800" dirty="0"/>
              <a:t>I had to infer the structure</a:t>
            </a:r>
            <a:r>
              <a:rPr lang="en-US" sz="1800" dirty="0">
                <a:sym typeface="Wingdings" pitchFamily="2" charset="2"/>
              </a:rPr>
              <a:t> (schema):</a:t>
            </a:r>
            <a:endParaRPr lang="en-US" sz="1800" dirty="0"/>
          </a:p>
          <a:p>
            <a:pPr lvl="1">
              <a:spcBef>
                <a:spcPts val="0"/>
              </a:spcBef>
              <a:spcAft>
                <a:spcPts val="200"/>
              </a:spcAft>
            </a:pPr>
            <a:r>
              <a:rPr lang="en-US" sz="1600" dirty="0"/>
              <a:t>Seasons contain episodes.</a:t>
            </a:r>
          </a:p>
          <a:p>
            <a:pPr lvl="1">
              <a:spcBef>
                <a:spcPts val="0"/>
              </a:spcBef>
              <a:spcAft>
                <a:spcPts val="200"/>
              </a:spcAft>
            </a:pPr>
            <a:r>
              <a:rPr lang="en-US" sz="1600" dirty="0"/>
              <a:t>Episodes contain scenes.</a:t>
            </a:r>
          </a:p>
          <a:p>
            <a:pPr lvl="1">
              <a:spcBef>
                <a:spcPts val="0"/>
              </a:spcBef>
              <a:spcAft>
                <a:spcPts val="200"/>
              </a:spcAft>
            </a:pPr>
            <a:r>
              <a:rPr lang="en-US" sz="1600" dirty="0"/>
              <a:t>Scenes happen in a location.</a:t>
            </a:r>
          </a:p>
          <a:p>
            <a:pPr lvl="1">
              <a:spcBef>
                <a:spcPts val="0"/>
              </a:spcBef>
              <a:spcAft>
                <a:spcPts val="200"/>
              </a:spcAft>
            </a:pPr>
            <a:r>
              <a:rPr lang="en-US" sz="1600" dirty="0"/>
              <a:t>Characters appear in scenes.</a:t>
            </a:r>
          </a:p>
          <a:p>
            <a:pPr lvl="1">
              <a:spcBef>
                <a:spcPts val="0"/>
              </a:spcBef>
              <a:spcAft>
                <a:spcPts val="200"/>
              </a:spcAft>
            </a:pPr>
            <a:r>
              <a:rPr lang="en-US" sz="1600" dirty="0"/>
              <a:t>Character have interactions/relations</a:t>
            </a:r>
          </a:p>
          <a:p>
            <a:pPr lvl="2">
              <a:spcBef>
                <a:spcPts val="0"/>
              </a:spcBef>
              <a:spcAft>
                <a:spcPts val="200"/>
              </a:spcAft>
            </a:pPr>
            <a:r>
              <a:rPr lang="en-US" sz="1400" dirty="0"/>
              <a:t>Marry</a:t>
            </a:r>
          </a:p>
          <a:p>
            <a:pPr lvl="2">
              <a:spcBef>
                <a:spcPts val="0"/>
              </a:spcBef>
              <a:spcAft>
                <a:spcPts val="200"/>
              </a:spcAft>
            </a:pPr>
            <a:r>
              <a:rPr lang="en-US" sz="1400" dirty="0"/>
              <a:t>Kill</a:t>
            </a:r>
          </a:p>
          <a:p>
            <a:pPr lvl="2">
              <a:spcBef>
                <a:spcPts val="0"/>
              </a:spcBef>
              <a:spcAft>
                <a:spcPts val="200"/>
              </a:spcAft>
            </a:pPr>
            <a:r>
              <a:rPr lang="en-US" sz="1400" dirty="0"/>
              <a:t>Protect</a:t>
            </a:r>
          </a:p>
          <a:p>
            <a:pPr lvl="2">
              <a:spcBef>
                <a:spcPts val="0"/>
              </a:spcBef>
              <a:spcAft>
                <a:spcPts val="200"/>
              </a:spcAft>
            </a:pPr>
            <a:r>
              <a:rPr lang="en-US" sz="1400" dirty="0"/>
              <a:t>… …</a:t>
            </a:r>
          </a:p>
          <a:p>
            <a:pPr>
              <a:spcBef>
                <a:spcPts val="0"/>
              </a:spcBef>
              <a:spcAft>
                <a:spcPts val="200"/>
              </a:spcAft>
            </a:pPr>
            <a:r>
              <a:rPr lang="en-US" sz="1800" dirty="0"/>
              <a:t>The files realize the logical schema in a form</a:t>
            </a:r>
            <a:br>
              <a:rPr lang="en-US" sz="1800" dirty="0"/>
            </a:br>
            <a:r>
              <a:rPr lang="en-US" sz="1800" dirty="0"/>
              <a:t>difficult for analysis and processing.</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a:t>
            </a:r>
            <a:r>
              <a:rPr lang="en-US" sz="1600" dirty="0" err="1"/>
              <a:t>snipets</a:t>
            </a:r>
            <a:r>
              <a:rPr lang="en-US" sz="1600" dirty="0"/>
              <a:t> and library calls to access application/data, process information, etc.</a:t>
            </a:r>
          </a:p>
          <a:p>
            <a:pPr>
              <a:spcBef>
                <a:spcPts val="0"/>
              </a:spcBef>
            </a:pPr>
            <a:r>
              <a:rPr lang="en-US" sz="1800" dirty="0"/>
              <a:t>Code executes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Visualization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54E4B-166F-41EF-860D-BCFC68D97FF4}"/>
              </a:ext>
            </a:extLst>
          </p:cNvPr>
          <p:cNvSpPr>
            <a:spLocks noGrp="1"/>
          </p:cNvSpPr>
          <p:nvPr>
            <p:ph idx="1"/>
          </p:nvPr>
        </p:nvSpPr>
        <p:spPr/>
        <p:txBody>
          <a:bodyPr/>
          <a:lstStyle/>
          <a:p>
            <a:r>
              <a:rPr lang="en-US" sz="1800" dirty="0"/>
              <a:t>You will</a:t>
            </a:r>
          </a:p>
          <a:p>
            <a:pPr lvl="1"/>
            <a:r>
              <a:rPr lang="en-US" sz="1600" dirty="0"/>
              <a:t>Implement extract-transform-load to pull information from multiple sites.</a:t>
            </a:r>
          </a:p>
          <a:p>
            <a:pPr lvl="1"/>
            <a:r>
              <a:rPr lang="en-US" sz="1600" dirty="0"/>
              <a:t>Perform data and schema cleanup and transformation.</a:t>
            </a:r>
          </a:p>
          <a:p>
            <a:r>
              <a:rPr lang="en-US" sz="1800" dirty="0"/>
              <a:t>Implement a </a:t>
            </a:r>
            <a:r>
              <a:rPr lang="en-US" sz="1800" dirty="0" err="1"/>
              <a:t>Jupyter</a:t>
            </a:r>
            <a:r>
              <a:rPr lang="en-US" sz="1800" dirty="0"/>
              <a:t> notebook that performs queries to produce interesting visualizations.</a:t>
            </a:r>
          </a:p>
          <a:p>
            <a:r>
              <a:rPr lang="en-US" sz="1800" dirty="0"/>
              <a:t>You will use the following technology:</a:t>
            </a:r>
          </a:p>
          <a:p>
            <a:pPr lvl="1"/>
            <a:r>
              <a:rPr lang="en-US" sz="1600" dirty="0"/>
              <a:t>MySQL</a:t>
            </a:r>
          </a:p>
          <a:p>
            <a:pPr lvl="1"/>
            <a:r>
              <a:rPr lang="en-US" sz="1600" dirty="0"/>
              <a:t>Neo4J</a:t>
            </a:r>
          </a:p>
          <a:p>
            <a:pPr lvl="1"/>
            <a:r>
              <a:rPr lang="en-US" sz="1600" dirty="0"/>
              <a:t>MongoDB</a:t>
            </a:r>
          </a:p>
          <a:p>
            <a:pPr lvl="1"/>
            <a:r>
              <a:rPr lang="en-US" sz="1600" dirty="0" err="1"/>
              <a:t>Jupyter</a:t>
            </a:r>
            <a:r>
              <a:rPr lang="en-US" sz="1600" dirty="0"/>
              <a:t> (</a:t>
            </a:r>
            <a:r>
              <a:rPr lang="en-US" sz="1600" dirty="0" err="1"/>
              <a:t>iPython</a:t>
            </a:r>
            <a:r>
              <a:rPr lang="en-US" sz="1600" dirty="0"/>
              <a:t>)</a:t>
            </a:r>
          </a:p>
          <a:p>
            <a:pPr lvl="1"/>
            <a:r>
              <a:rPr lang="en-US" sz="1600" dirty="0"/>
              <a:t>Pandas</a:t>
            </a:r>
          </a:p>
          <a:p>
            <a:pPr lvl="1"/>
            <a:r>
              <a:rPr lang="en-US" sz="1600" dirty="0"/>
              <a:t>Various plotting and graphics libraries.</a:t>
            </a:r>
          </a:p>
          <a:p>
            <a:r>
              <a:rPr lang="en-US" sz="1800" dirty="0"/>
              <a:t>You will do the common core.</a:t>
            </a:r>
          </a:p>
          <a:p>
            <a:pPr lvl="1"/>
            <a:endParaRPr lang="en-US" sz="1600" dirty="0"/>
          </a:p>
        </p:txBody>
      </p:sp>
      <p:sp>
        <p:nvSpPr>
          <p:cNvPr id="3" name="Title 2">
            <a:extLst>
              <a:ext uri="{FF2B5EF4-FFF2-40B4-BE49-F238E27FC236}">
                <a16:creationId xmlns:a16="http://schemas.microsoft.com/office/drawing/2014/main" id="{1004FE1D-0757-4C3F-BD71-3EF0057ED1EF}"/>
              </a:ext>
            </a:extLst>
          </p:cNvPr>
          <p:cNvSpPr>
            <a:spLocks noGrp="1"/>
          </p:cNvSpPr>
          <p:nvPr>
            <p:ph type="title"/>
          </p:nvPr>
        </p:nvSpPr>
        <p:spPr/>
        <p:txBody>
          <a:bodyPr/>
          <a:lstStyle/>
          <a:p>
            <a:r>
              <a:rPr lang="en-US" dirty="0"/>
              <a:t>Non-Programming Track Overview</a:t>
            </a:r>
          </a:p>
        </p:txBody>
      </p:sp>
    </p:spTree>
    <p:extLst>
      <p:ext uri="{BB962C8B-B14F-4D97-AF65-F5344CB8AC3E}">
        <p14:creationId xmlns:p14="http://schemas.microsoft.com/office/powerpoint/2010/main" val="150265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Do some independent study with the help of Professor Google.</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 </a:t>
            </a:r>
            <a:r>
              <a:rPr lang="en-US" sz="1400" b="1" u="sng" dirty="0">
                <a:solidFill>
                  <a:schemeClr val="bg1"/>
                </a:solidFill>
              </a:rPr>
              <a:t>and homework assignments.</a:t>
            </a:r>
            <a:endParaRPr lang="en-US" sz="1400" u="sng" dirty="0">
              <a:solidFill>
                <a:schemeClr val="bg1"/>
              </a:solidFill>
            </a:endParaRP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590550"/>
            <a:ext cx="8839200" cy="4149930"/>
          </a:xfrm>
        </p:spPr>
        <p:txBody>
          <a:bodyPr/>
          <a:lstStyle/>
          <a:p>
            <a:pPr>
              <a:spcBef>
                <a:spcPts val="0"/>
              </a:spcBef>
              <a:spcAft>
                <a:spcPts val="300"/>
              </a:spcAft>
            </a:pPr>
            <a:r>
              <a:rPr lang="en-US" sz="1400" dirty="0"/>
              <a:t>Introduction</a:t>
            </a:r>
          </a:p>
          <a:p>
            <a:pPr lvl="1">
              <a:spcBef>
                <a:spcPts val="0"/>
              </a:spcBef>
              <a:spcAft>
                <a:spcPts val="300"/>
              </a:spcAft>
            </a:pPr>
            <a:r>
              <a:rPr lang="en-US" sz="1200" dirty="0"/>
              <a:t>Logistics, about your instructor, OHs, IAs.</a:t>
            </a:r>
          </a:p>
          <a:p>
            <a:pPr lvl="1">
              <a:spcBef>
                <a:spcPts val="0"/>
              </a:spcBef>
              <a:spcAft>
                <a:spcPts val="300"/>
              </a:spcAft>
            </a:pPr>
            <a:r>
              <a:rPr lang="en-US" sz="1200" dirty="0"/>
              <a:t>Homework, exams.</a:t>
            </a:r>
          </a:p>
          <a:p>
            <a:pPr>
              <a:spcBef>
                <a:spcPts val="0"/>
              </a:spcBef>
              <a:spcAft>
                <a:spcPts val="300"/>
              </a:spcAft>
            </a:pPr>
            <a:r>
              <a:rPr lang="en-US" sz="1400" dirty="0"/>
              <a:t>Introduction</a:t>
            </a:r>
          </a:p>
          <a:p>
            <a:pPr lvl="1">
              <a:spcBef>
                <a:spcPts val="0"/>
              </a:spcBef>
              <a:spcAft>
                <a:spcPts val="3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300"/>
              </a:spcAft>
            </a:pPr>
            <a:r>
              <a:rPr lang="en-US" sz="1200" dirty="0"/>
              <a:t>Examples: Gives you a feel for programming and non-programming projects, applications, application architectures.</a:t>
            </a:r>
            <a:endParaRPr lang="en-US" sz="1400" dirty="0"/>
          </a:p>
          <a:p>
            <a:pPr>
              <a:spcBef>
                <a:spcPts val="0"/>
              </a:spcBef>
              <a:spcAft>
                <a:spcPts val="300"/>
              </a:spcAft>
            </a:pPr>
            <a:r>
              <a:rPr lang="en-US" sz="1400" dirty="0"/>
              <a:t>Database design, Entity-Relationship Model (Part 1)</a:t>
            </a:r>
          </a:p>
          <a:p>
            <a:pPr lvl="1">
              <a:spcBef>
                <a:spcPts val="0"/>
              </a:spcBef>
              <a:spcAft>
                <a:spcPts val="300"/>
              </a:spcAft>
            </a:pPr>
            <a:r>
              <a:rPr lang="en-US" sz="1200" dirty="0"/>
              <a:t>Database design process.</a:t>
            </a:r>
          </a:p>
          <a:p>
            <a:pPr lvl="1">
              <a:spcBef>
                <a:spcPts val="0"/>
              </a:spcBef>
              <a:spcAft>
                <a:spcPts val="300"/>
              </a:spcAft>
            </a:pPr>
            <a:r>
              <a:rPr lang="en-US" sz="1200" dirty="0"/>
              <a:t>ER-Model and diagrams.</a:t>
            </a:r>
          </a:p>
          <a:p>
            <a:pPr>
              <a:spcBef>
                <a:spcPts val="0"/>
              </a:spcBef>
              <a:spcAft>
                <a:spcPts val="300"/>
              </a:spcAft>
            </a:pPr>
            <a:r>
              <a:rPr lang="en-US" sz="1400" dirty="0"/>
              <a:t>The theory: The </a:t>
            </a:r>
            <a:r>
              <a:rPr lang="en-US" sz="1400" i="1" dirty="0"/>
              <a:t>Relational Model </a:t>
            </a:r>
            <a:r>
              <a:rPr lang="en-US" sz="1400" dirty="0"/>
              <a:t>(Part 1)</a:t>
            </a:r>
          </a:p>
          <a:p>
            <a:pPr lvl="1">
              <a:spcBef>
                <a:spcPts val="0"/>
              </a:spcBef>
              <a:spcAft>
                <a:spcPts val="300"/>
              </a:spcAft>
            </a:pPr>
            <a:r>
              <a:rPr lang="en-US" sz="1200" dirty="0"/>
              <a:t>Relational model, schema, keys, schema diagrams.</a:t>
            </a:r>
          </a:p>
          <a:p>
            <a:pPr lvl="1">
              <a:spcBef>
                <a:spcPts val="0"/>
              </a:spcBef>
              <a:spcAft>
                <a:spcPts val="300"/>
              </a:spcAft>
            </a:pPr>
            <a:r>
              <a:rPr lang="en-US" sz="1200" dirty="0"/>
              <a:t>Basics of relational algebra.</a:t>
            </a:r>
          </a:p>
          <a:p>
            <a:pPr>
              <a:spcBef>
                <a:spcPts val="0"/>
              </a:spcBef>
              <a:spcAft>
                <a:spcPts val="300"/>
              </a:spcAft>
            </a:pPr>
            <a:r>
              <a:rPr lang="en-US" sz="1400" dirty="0"/>
              <a:t>The realization: Structured Query Language (SQL) (Part 1)</a:t>
            </a:r>
          </a:p>
          <a:p>
            <a:pPr lvl="1">
              <a:spcBef>
                <a:spcPts val="0"/>
              </a:spcBef>
              <a:spcAft>
                <a:spcPts val="300"/>
              </a:spcAft>
            </a:pPr>
            <a:r>
              <a:rPr lang="en-US" sz="1200" dirty="0"/>
              <a:t>Basics of Data Definition Language.</a:t>
            </a:r>
          </a:p>
          <a:p>
            <a:pPr lvl="1">
              <a:spcBef>
                <a:spcPts val="0"/>
              </a:spcBef>
              <a:spcAft>
                <a:spcPts val="300"/>
              </a:spcAft>
            </a:pPr>
            <a:r>
              <a:rPr lang="en-US" sz="1200" dirty="0"/>
              <a:t>Basics of Data Manipulation Language (Query).</a:t>
            </a:r>
          </a:p>
          <a:p>
            <a:pPr>
              <a:spcBef>
                <a:spcPts val="0"/>
              </a:spcBef>
              <a:spcAft>
                <a:spcPts val="3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1433" y="21907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2022</a:t>
            </a:r>
          </a:p>
        </p:txBody>
      </p:sp>
    </p:spTree>
    <p:extLst>
      <p:ext uri="{BB962C8B-B14F-4D97-AF65-F5344CB8AC3E}">
        <p14:creationId xmlns:p14="http://schemas.microsoft.com/office/powerpoint/2010/main" val="378630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9795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t>Conceptual Model diagram.</a:t>
            </a:r>
          </a:p>
          <a:p>
            <a:pPr lvl="1"/>
            <a:r>
              <a:rPr lang="en-US" sz="1400" dirty="0"/>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Tree>
    <p:extLst>
      <p:ext uri="{BB962C8B-B14F-4D97-AF65-F5344CB8AC3E}">
        <p14:creationId xmlns:p14="http://schemas.microsoft.com/office/powerpoint/2010/main" val="399251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err="1"/>
              <a:t>roject</a:t>
            </a:r>
            <a:r>
              <a:rPr lang="en-US" altLang="en-US" dirty="0"/>
              <a: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a:t>
            </a:r>
            <a:r>
              <a:rPr lang="en-US">
                <a:hlinkClick r:id="rId2"/>
              </a:rPr>
              <a:t>/local/0</a:t>
            </a:r>
            <a:r>
              <a:rPr lang="en-US"/>
              <a:t>)</a:t>
            </a:r>
            <a:endParaRPr lang="en-US" dirty="0"/>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
        <p:nvSpPr>
          <p:cNvPr id="9" name="Rounded Rectangle 8">
            <a:extLst>
              <a:ext uri="{FF2B5EF4-FFF2-40B4-BE49-F238E27FC236}">
                <a16:creationId xmlns:a16="http://schemas.microsoft.com/office/drawing/2014/main" id="{6EA44226-BEFE-6A19-157F-1DC59C942777}"/>
              </a:ext>
            </a:extLst>
          </p:cNvPr>
          <p:cNvSpPr/>
          <p:nvPr/>
        </p:nvSpPr>
        <p:spPr>
          <a:xfrm>
            <a:off x="5334000" y="895350"/>
            <a:ext cx="2209800" cy="914400"/>
          </a:xfrm>
          <a:prstGeom prst="round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Resume Here</a:t>
            </a:r>
            <a:br>
              <a:rPr lang="en-US" dirty="0"/>
            </a:br>
            <a:r>
              <a:rPr lang="en-US" dirty="0"/>
              <a:t>2022-SEP-09</a:t>
            </a:r>
          </a:p>
        </p:txBody>
      </p:sp>
    </p:spTree>
    <p:extLst>
      <p:ext uri="{BB962C8B-B14F-4D97-AF65-F5344CB8AC3E}">
        <p14:creationId xmlns:p14="http://schemas.microsoft.com/office/powerpoint/2010/main" val="3829922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200"/>
              </a:spcAft>
            </a:pPr>
            <a:r>
              <a:rPr lang="en-US" sz="1400" dirty="0"/>
              <a:t>Sessions:</a:t>
            </a:r>
          </a:p>
          <a:p>
            <a:pPr lvl="1">
              <a:spcBef>
                <a:spcPts val="0"/>
              </a:spcBef>
              <a:spcAft>
                <a:spcPts val="200"/>
              </a:spcAft>
            </a:pPr>
            <a:r>
              <a:rPr lang="en-US" sz="1200" dirty="0"/>
              <a:t>Lecture: (In-Person) Lecture: Friday, 10:10AM to 12:40PM (417 IAB).</a:t>
            </a:r>
          </a:p>
          <a:p>
            <a:pPr lvl="1">
              <a:spcBef>
                <a:spcPts val="0"/>
              </a:spcBef>
              <a:spcAft>
                <a:spcPts val="200"/>
              </a:spcAft>
            </a:pPr>
            <a:r>
              <a:rPr lang="en-US" sz="1200" dirty="0"/>
              <a:t>Recitation: Periodic, optional, online recitation on Saturday, 10:00 to 11:30.</a:t>
            </a:r>
          </a:p>
          <a:p>
            <a:pPr lvl="2">
              <a:spcBef>
                <a:spcPts val="0"/>
              </a:spcBef>
              <a:spcAft>
                <a:spcPts val="200"/>
              </a:spcAft>
            </a:pPr>
            <a:r>
              <a:rPr lang="en-US" sz="1000" dirty="0"/>
              <a:t>Either in-person/online or just online. Will announce in advance.</a:t>
            </a:r>
          </a:p>
          <a:p>
            <a:pPr lvl="2">
              <a:spcBef>
                <a:spcPts val="0"/>
              </a:spcBef>
              <a:spcAft>
                <a:spcPts val="200"/>
              </a:spcAft>
            </a:pPr>
            <a:r>
              <a:rPr lang="en-US" sz="1000" dirty="0"/>
              <a:t>Usually held when there is student interest, homework due, exams, etc.</a:t>
            </a:r>
          </a:p>
          <a:p>
            <a:pPr>
              <a:spcBef>
                <a:spcPts val="0"/>
              </a:spcBef>
              <a:spcAft>
                <a:spcPts val="200"/>
              </a:spcAft>
            </a:pPr>
            <a:r>
              <a:rPr lang="en-US" sz="1400" dirty="0"/>
              <a:t>Office hours: </a:t>
            </a:r>
          </a:p>
          <a:p>
            <a:pPr lvl="1">
              <a:spcBef>
                <a:spcPts val="0"/>
              </a:spcBef>
              <a:spcAft>
                <a:spcPts val="200"/>
              </a:spcAft>
            </a:pPr>
            <a:r>
              <a:rPr lang="en-US" sz="1200" dirty="0"/>
              <a:t>In-person: Friday: 8:30AM – 9:45AM, 4:00 PM – 5:30 PM (488 CSB); and by-request as needed.</a:t>
            </a:r>
          </a:p>
          <a:p>
            <a:pPr lvl="1">
              <a:spcBef>
                <a:spcPts val="0"/>
              </a:spcBef>
              <a:spcAft>
                <a:spcPts val="200"/>
              </a:spcAft>
            </a:pPr>
            <a:r>
              <a:rPr lang="en-US" sz="1200" dirty="0"/>
              <a:t>Extra office hours: I hold a lot of extra office hours, usually based on workload around assignment due dates and exams.</a:t>
            </a:r>
          </a:p>
          <a:p>
            <a:pPr lvl="2">
              <a:spcBef>
                <a:spcPts val="0"/>
              </a:spcBef>
              <a:spcAft>
                <a:spcPts val="200"/>
              </a:spcAft>
            </a:pPr>
            <a:r>
              <a:rPr lang="en-US" sz="1000" dirty="0"/>
              <a:t>I will be on campus when possible for extra office hours for students that want to speak with me or need more focused help.</a:t>
            </a:r>
          </a:p>
          <a:p>
            <a:pPr lvl="2">
              <a:spcBef>
                <a:spcPts val="0"/>
              </a:spcBef>
              <a:spcAft>
                <a:spcPts val="200"/>
              </a:spcAft>
            </a:pPr>
            <a:r>
              <a:rPr lang="en-US" sz="1000" dirty="0"/>
              <a:t>Many of the extra OHs will be online only.</a:t>
            </a:r>
          </a:p>
          <a:p>
            <a:pPr>
              <a:spcBef>
                <a:spcPts val="0"/>
              </a:spcBef>
              <a:spcAft>
                <a:spcPts val="200"/>
              </a:spcAft>
            </a:pPr>
            <a:r>
              <a:rPr lang="en-US" sz="1400" dirty="0"/>
              <a:t>Collaboration/contact:</a:t>
            </a:r>
          </a:p>
          <a:p>
            <a:pPr lvl="1">
              <a:spcBef>
                <a:spcPts val="0"/>
              </a:spcBef>
              <a:spcAft>
                <a:spcPts val="200"/>
              </a:spcAft>
            </a:pPr>
            <a:r>
              <a:rPr lang="en-US" sz="1200" dirty="0"/>
              <a:t>We will use </a:t>
            </a:r>
            <a:r>
              <a:rPr lang="en-US" sz="1200" dirty="0">
                <a:hlinkClick r:id="rId2"/>
              </a:rPr>
              <a:t>Ed Discussions, </a:t>
            </a:r>
            <a:r>
              <a:rPr lang="en-US" sz="1200" dirty="0"/>
              <a:t>which is available from </a:t>
            </a:r>
            <a:r>
              <a:rPr lang="en-US" sz="1200" dirty="0" err="1"/>
              <a:t>CourseWorks</a:t>
            </a:r>
            <a:r>
              <a:rPr lang="en-US" sz="1200" dirty="0"/>
              <a:t>. This replaces Piazza. You can get access from the side menu on the </a:t>
            </a:r>
            <a:r>
              <a:rPr lang="en-US" sz="1200" dirty="0" err="1"/>
              <a:t>CourseWorks</a:t>
            </a:r>
            <a:r>
              <a:rPr lang="en-US" sz="1200" dirty="0"/>
              <a:t> page for the class.</a:t>
            </a:r>
          </a:p>
          <a:p>
            <a:pPr lvl="1">
              <a:spcBef>
                <a:spcPts val="0"/>
              </a:spcBef>
              <a:spcAft>
                <a:spcPts val="200"/>
              </a:spcAft>
            </a:pPr>
            <a:r>
              <a:rPr lang="en-US" sz="1200" dirty="0"/>
              <a:t>I am usually monitoring </a:t>
            </a:r>
            <a:r>
              <a:rPr lang="en-US" sz="1200" dirty="0">
                <a:hlinkClick r:id="rId3"/>
              </a:rPr>
              <a:t>Slack</a:t>
            </a:r>
            <a:r>
              <a:rPr lang="en-US" sz="1200" dirty="0"/>
              <a:t>. Subscribe to the channel #w4111-f22</a:t>
            </a:r>
            <a:br>
              <a:rPr lang="en-US" sz="1200" dirty="0"/>
            </a:br>
            <a:r>
              <a:rPr lang="en-US" sz="1200" dirty="0"/>
              <a:t>(https://</a:t>
            </a:r>
            <a:r>
              <a:rPr lang="en-US" sz="1200" dirty="0" err="1"/>
              <a:t>join.slack.com</a:t>
            </a:r>
            <a:r>
              <a:rPr lang="en-US" sz="1200" dirty="0"/>
              <a:t>/t/</a:t>
            </a:r>
            <a:r>
              <a:rPr lang="en-US" sz="1200" dirty="0" err="1"/>
              <a:t>dff-columbia</a:t>
            </a:r>
            <a:r>
              <a:rPr lang="en-US" sz="1200" dirty="0"/>
              <a:t>/</a:t>
            </a:r>
            <a:r>
              <a:rPr lang="en-US" sz="1200" dirty="0" err="1"/>
              <a:t>shared_invite</a:t>
            </a:r>
            <a:r>
              <a:rPr lang="en-US" sz="1200" dirty="0"/>
              <a:t>/zt-1cjbu68ty-RvaI7vLghvo0SFRFP4qbMg).</a:t>
            </a:r>
          </a:p>
          <a:p>
            <a:pPr lvl="1">
              <a:spcBef>
                <a:spcPts val="0"/>
              </a:spcBef>
              <a:spcAft>
                <a:spcPts val="200"/>
              </a:spcAft>
            </a:pPr>
            <a:r>
              <a:rPr lang="en-US" sz="1200" dirty="0"/>
              <a:t>The course lectures, sample code, etc. will be in a </a:t>
            </a:r>
            <a:r>
              <a:rPr lang="en-US" sz="1200" dirty="0">
                <a:hlinkClick r:id="rId4"/>
              </a:rPr>
              <a:t>GitHub</a:t>
            </a:r>
            <a:r>
              <a:rPr lang="en-US" sz="1200" dirty="0"/>
              <a:t> repository. </a:t>
            </a:r>
            <a:br>
              <a:rPr lang="en-US" sz="1200" dirty="0"/>
            </a:br>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/Intro-to-Databases-F22)</a:t>
            </a:r>
          </a:p>
          <a:p>
            <a:pPr lvl="1">
              <a:spcBef>
                <a:spcPts val="0"/>
              </a:spcBef>
              <a:spcAft>
                <a:spcPts val="200"/>
              </a:spcAft>
            </a:pPr>
            <a:r>
              <a:rPr lang="en-US" sz="1200" dirty="0"/>
              <a:t>The course website provides additional information. (https://</a:t>
            </a:r>
            <a:r>
              <a:rPr lang="en-US" sz="1200" dirty="0" err="1"/>
              <a:t>donald</a:t>
            </a:r>
            <a:r>
              <a:rPr lang="en-US" sz="1200" dirty="0"/>
              <a:t>-f-</a:t>
            </a:r>
            <a:r>
              <a:rPr lang="en-US" sz="1200" dirty="0" err="1"/>
              <a:t>ferguson.github.io</a:t>
            </a:r>
            <a:r>
              <a:rPr lang="en-US" sz="1200" dirty="0"/>
              <a:t>/Intro-to-Databases-F22/)</a:t>
            </a:r>
          </a:p>
          <a:p>
            <a:pPr>
              <a:spcBef>
                <a:spcPts val="0"/>
              </a:spcBef>
              <a:spcAft>
                <a:spcPts val="200"/>
              </a:spcAft>
            </a:pPr>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55B5-5B80-4DF1-869F-C627FE43A065}"/>
              </a:ext>
            </a:extLst>
          </p:cNvPr>
          <p:cNvSpPr>
            <a:spLocks noGrp="1"/>
          </p:cNvSpPr>
          <p:nvPr>
            <p:ph type="title"/>
          </p:nvPr>
        </p:nvSpPr>
        <p:spPr/>
        <p:txBody>
          <a:bodyPr/>
          <a:lstStyle/>
          <a:p>
            <a:r>
              <a:rPr lang="en-US" dirty="0"/>
              <a:t>Backup</a:t>
            </a:r>
          </a:p>
        </p:txBody>
      </p:sp>
      <p:sp>
        <p:nvSpPr>
          <p:cNvPr id="5" name="Rectangle 4">
            <a:extLst>
              <a:ext uri="{FF2B5EF4-FFF2-40B4-BE49-F238E27FC236}">
                <a16:creationId xmlns:a16="http://schemas.microsoft.com/office/drawing/2014/main" id="{6EF89A27-BEDB-4C19-8A5C-1AADB42DCE3B}"/>
              </a:ext>
            </a:extLst>
          </p:cNvPr>
          <p:cNvSpPr/>
          <p:nvPr/>
        </p:nvSpPr>
        <p:spPr>
          <a:xfrm>
            <a:off x="152400" y="590550"/>
            <a:ext cx="8686799" cy="403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21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6755321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61039</TotalTime>
  <Words>8028</Words>
  <Application>Microsoft Macintosh PowerPoint</Application>
  <PresentationFormat>On-screen Show (16:9)</PresentationFormat>
  <Paragraphs>879</Paragraphs>
  <Slides>92</Slides>
  <Notes>45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92</vt:i4>
      </vt:variant>
    </vt:vector>
  </HeadingPairs>
  <TitlesOfParts>
    <vt:vector size="108"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Demo and Code</vt:lpstr>
      <vt:lpstr>Programming Track HW Overview</vt:lpstr>
      <vt:lpstr>PowerPoint Presentation</vt:lpstr>
      <vt:lpstr>Games of Thrones</vt:lpstr>
      <vt:lpstr>Data Analysis and Visualization with Python</vt:lpstr>
      <vt:lpstr>Switch to Notebook</vt:lpstr>
      <vt:lpstr>Data Sciences Uses Complex Queries</vt:lpstr>
      <vt:lpstr>Data Science (IEOR, Finance, …) Require Data Engineering</vt:lpstr>
      <vt:lpstr>Data Cleansing</vt:lpstr>
      <vt:lpstr>Data Cleansing</vt:lpstr>
      <vt:lpstr>Non-Programming Track Overview</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lpstr>PowerPoint Presentation</vt:lpstr>
      <vt:lpstr>Backup</vt:lpstr>
      <vt:lpstr>Import the Data – I screen-scraped the Website</vt:lpstr>
      <vt:lpstr>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560</cp:revision>
  <cp:lastPrinted>2018-11-15T21:01:50Z</cp:lastPrinted>
  <dcterms:created xsi:type="dcterms:W3CDTF">2010-04-12T23:12:02Z</dcterms:created>
  <dcterms:modified xsi:type="dcterms:W3CDTF">2022-09-11T16:54:51Z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